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64" r:id="rId3"/>
    <p:sldId id="267" r:id="rId4"/>
    <p:sldId id="270" r:id="rId5"/>
    <p:sldId id="259" r:id="rId6"/>
    <p:sldId id="260" r:id="rId7"/>
    <p:sldId id="262" r:id="rId8"/>
    <p:sldId id="265" r:id="rId9"/>
    <p:sldId id="268" r:id="rId10"/>
    <p:sldId id="26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F9428-2A21-4A5E-8A18-0BC9925589B9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3C039-402B-406D-88E0-82779648FB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585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F9428-2A21-4A5E-8A18-0BC9925589B9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3C039-402B-406D-88E0-82779648FB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419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F9428-2A21-4A5E-8A18-0BC9925589B9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3C039-402B-406D-88E0-82779648FBF1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6668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F9428-2A21-4A5E-8A18-0BC9925589B9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3C039-402B-406D-88E0-82779648FB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029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F9428-2A21-4A5E-8A18-0BC9925589B9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3C039-402B-406D-88E0-82779648FBF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58700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F9428-2A21-4A5E-8A18-0BC9925589B9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3C039-402B-406D-88E0-82779648FB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297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F9428-2A21-4A5E-8A18-0BC9925589B9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3C039-402B-406D-88E0-82779648FB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571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F9428-2A21-4A5E-8A18-0BC9925589B9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3C039-402B-406D-88E0-82779648FB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253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F9428-2A21-4A5E-8A18-0BC9925589B9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3C039-402B-406D-88E0-82779648FB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254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F9428-2A21-4A5E-8A18-0BC9925589B9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3C039-402B-406D-88E0-82779648FB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96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F9428-2A21-4A5E-8A18-0BC9925589B9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3C039-402B-406D-88E0-82779648FB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25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F9428-2A21-4A5E-8A18-0BC9925589B9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3C039-402B-406D-88E0-82779648FB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540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F9428-2A21-4A5E-8A18-0BC9925589B9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3C039-402B-406D-88E0-82779648FB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59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F9428-2A21-4A5E-8A18-0BC9925589B9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3C039-402B-406D-88E0-82779648FB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454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F9428-2A21-4A5E-8A18-0BC9925589B9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3C039-402B-406D-88E0-82779648FB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242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F9428-2A21-4A5E-8A18-0BC9925589B9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3C039-402B-406D-88E0-82779648FB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115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F9428-2A21-4A5E-8A18-0BC9925589B9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173C039-402B-406D-88E0-82779648FB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1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7A41D8F-9477-C47E-1AE1-2C495EE2A7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625642"/>
            <a:ext cx="7766936" cy="2541070"/>
          </a:xfrm>
        </p:spPr>
        <p:txBody>
          <a:bodyPr/>
          <a:lstStyle/>
          <a:p>
            <a:pPr algn="ctr"/>
            <a:r>
              <a:rPr lang="ru-RU" sz="3200" b="0" i="0" dirty="0">
                <a:solidFill>
                  <a:srgbClr val="222222"/>
                </a:solidFill>
                <a:effectLst/>
                <a:latin typeface="Comic Sans MS" panose="030F0702030302020204" pitchFamily="66" charset="0"/>
              </a:rPr>
              <a:t/>
            </a:r>
            <a:br>
              <a:rPr lang="ru-RU" sz="3200" b="0" i="0" dirty="0">
                <a:solidFill>
                  <a:srgbClr val="222222"/>
                </a:solidFill>
                <a:effectLst/>
                <a:latin typeface="Comic Sans MS" panose="030F0702030302020204" pitchFamily="66" charset="0"/>
              </a:rPr>
            </a:br>
            <a:r>
              <a:rPr lang="ru-RU" sz="3200" b="0" i="0" dirty="0">
                <a:solidFill>
                  <a:srgbClr val="222222"/>
                </a:solidFill>
                <a:effectLst/>
                <a:latin typeface="Comic Sans MS" panose="030F0702030302020204" pitchFamily="66" charset="0"/>
              </a:rPr>
              <a:t/>
            </a:r>
            <a:br>
              <a:rPr lang="ru-RU" sz="3200" b="0" i="0" dirty="0">
                <a:solidFill>
                  <a:srgbClr val="222222"/>
                </a:solidFill>
                <a:effectLst/>
                <a:latin typeface="Comic Sans MS" panose="030F0702030302020204" pitchFamily="66" charset="0"/>
              </a:rPr>
            </a:br>
            <a:r>
              <a:rPr lang="ru-RU" sz="3200" b="0" i="0" dirty="0">
                <a:solidFill>
                  <a:srgbClr val="222222"/>
                </a:solidFill>
                <a:effectLst/>
                <a:latin typeface="Comic Sans MS" panose="030F0702030302020204" pitchFamily="66" charset="0"/>
              </a:rPr>
              <a:t/>
            </a:r>
            <a:br>
              <a:rPr lang="ru-RU" sz="3200" b="0" i="0" dirty="0">
                <a:solidFill>
                  <a:srgbClr val="222222"/>
                </a:solidFill>
                <a:effectLst/>
                <a:latin typeface="Comic Sans MS" panose="030F0702030302020204" pitchFamily="66" charset="0"/>
              </a:rPr>
            </a:br>
            <a:r>
              <a:rPr lang="ru-RU" sz="3200" b="0" i="0" dirty="0">
                <a:solidFill>
                  <a:srgbClr val="222222"/>
                </a:solidFill>
                <a:effectLst/>
                <a:latin typeface="Comic Sans MS" panose="030F0702030302020204" pitchFamily="66" charset="0"/>
              </a:rPr>
              <a:t/>
            </a:r>
            <a:br>
              <a:rPr lang="ru-RU" sz="3200" b="0" i="0" dirty="0">
                <a:solidFill>
                  <a:srgbClr val="222222"/>
                </a:solidFill>
                <a:effectLst/>
                <a:latin typeface="Comic Sans MS" panose="030F0702030302020204" pitchFamily="66" charset="0"/>
              </a:rPr>
            </a:br>
            <a:r>
              <a:rPr lang="ru-RU" sz="3200" b="1" i="0" dirty="0">
                <a:solidFill>
                  <a:schemeClr val="accent5"/>
                </a:solidFill>
                <a:effectLst/>
                <a:latin typeface="Comic Sans MS" panose="030F0702030302020204" pitchFamily="66" charset="0"/>
              </a:rPr>
              <a:t>КОРРЕКЦИОННО-РАЗВИВАЮЩАЯ РАБОТА ПО ФОРМИРОВАНИЮ СВЯЗНОЙ РЕЧИ СТАРШИХ ДОШКОЛЬНИКОВ </a:t>
            </a:r>
            <a:br>
              <a:rPr lang="ru-RU" sz="3200" b="1" i="0" dirty="0">
                <a:solidFill>
                  <a:schemeClr val="accent5"/>
                </a:solidFill>
                <a:effectLst/>
                <a:latin typeface="Comic Sans MS" panose="030F0702030302020204" pitchFamily="66" charset="0"/>
              </a:rPr>
            </a:br>
            <a:r>
              <a:rPr lang="ru-RU" sz="3200" b="1" i="0" dirty="0">
                <a:solidFill>
                  <a:schemeClr val="accent5"/>
                </a:solidFill>
                <a:effectLst/>
                <a:latin typeface="Comic Sans MS" panose="030F0702030302020204" pitchFamily="66" charset="0"/>
              </a:rPr>
              <a:t>С ТНР</a:t>
            </a:r>
            <a:endParaRPr lang="ru-RU" b="1" dirty="0">
              <a:solidFill>
                <a:schemeClr val="accent5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94874E2-7773-92BB-B504-A0782B686E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57525" y="4340994"/>
            <a:ext cx="3816478" cy="1472665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Учитель-логопед </a:t>
            </a:r>
          </a:p>
          <a:p>
            <a:r>
              <a:rPr lang="ru-RU" sz="18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МБДОУ г. Мурманска № </a:t>
            </a:r>
            <a:r>
              <a:rPr lang="ru-RU" sz="1800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105</a:t>
            </a:r>
            <a:endParaRPr lang="ru-RU" sz="1800" b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  <a:p>
            <a:r>
              <a:rPr lang="ru-RU" sz="18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Симонова Елена Анатольевна</a:t>
            </a:r>
          </a:p>
          <a:p>
            <a:endParaRPr lang="ru-RU" dirty="0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xmlns="" id="{CECC7C3D-D025-291E-EC81-716515D48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477" y="3166712"/>
            <a:ext cx="3592058" cy="350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194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96226BD-CFFC-951B-D7EE-5C73C5115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5314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Comic Sans MS" panose="030F0702030302020204" pitchFamily="66" charset="0"/>
              </a:rPr>
              <a:t>Список используемой литературы: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E1EC61C-7642-C721-8661-B28B89A96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55545"/>
            <a:ext cx="8596668" cy="4649308"/>
          </a:xfrm>
        </p:spPr>
        <p:txBody>
          <a:bodyPr/>
          <a:lstStyle/>
          <a:p>
            <a:pPr algn="l"/>
            <a:endParaRPr lang="ru-RU" b="0" i="0" dirty="0">
              <a:solidFill>
                <a:srgbClr val="1A1A1A"/>
              </a:solidFill>
              <a:effectLst/>
              <a:latin typeface="Comic Sans MS" panose="030F0702030302020204" pitchFamily="66" charset="0"/>
            </a:endParaRPr>
          </a:p>
          <a:p>
            <a:r>
              <a:rPr lang="ru-RU" sz="2000" dirty="0">
                <a:solidFill>
                  <a:srgbClr val="1A1A1A"/>
                </a:solidFill>
                <a:latin typeface="Comic Sans MS" panose="030F0702030302020204" pitchFamily="66" charset="0"/>
              </a:rPr>
              <a:t>Глухов В.П. Методика формирования навыков связных </a:t>
            </a:r>
            <a:r>
              <a:rPr lang="ru-RU" sz="2000" dirty="0" err="1">
                <a:solidFill>
                  <a:srgbClr val="1A1A1A"/>
                </a:solidFill>
                <a:latin typeface="Comic Sans MS" panose="030F0702030302020204" pitchFamily="66" charset="0"/>
              </a:rPr>
              <a:t>высказывний</a:t>
            </a:r>
            <a:r>
              <a:rPr lang="ru-RU" sz="2000" dirty="0">
                <a:solidFill>
                  <a:srgbClr val="1A1A1A"/>
                </a:solidFill>
                <a:latin typeface="Comic Sans MS" panose="030F0702030302020204" pitchFamily="66" charset="0"/>
              </a:rPr>
              <a:t> у дошкольников с общим недоразвитием речи. – М.: </a:t>
            </a:r>
            <a:r>
              <a:rPr lang="ru-RU" sz="2000" dirty="0" err="1">
                <a:solidFill>
                  <a:srgbClr val="1A1A1A"/>
                </a:solidFill>
                <a:latin typeface="Comic Sans MS" panose="030F0702030302020204" pitchFamily="66" charset="0"/>
              </a:rPr>
              <a:t>Юрайт</a:t>
            </a:r>
            <a:r>
              <a:rPr lang="ru-RU" sz="2000" dirty="0">
                <a:solidFill>
                  <a:srgbClr val="1A1A1A"/>
                </a:solidFill>
                <a:latin typeface="Comic Sans MS" panose="030F0702030302020204" pitchFamily="66" charset="0"/>
              </a:rPr>
              <a:t>, 2020.</a:t>
            </a:r>
          </a:p>
          <a:p>
            <a:pPr algn="l"/>
            <a:r>
              <a:rPr lang="ru-RU" sz="2000" b="0" i="0" dirty="0">
                <a:solidFill>
                  <a:srgbClr val="1A1A1A"/>
                </a:solidFill>
                <a:effectLst/>
                <a:latin typeface="Comic Sans MS" panose="030F0702030302020204" pitchFamily="66" charset="0"/>
              </a:rPr>
              <a:t>Преодоление общего недоразвития речи у дошкольников. Учебно-методическое пособие / Под общ. ред. Т.В. </a:t>
            </a:r>
            <a:r>
              <a:rPr lang="ru-RU" sz="2000" b="0" i="0" dirty="0" err="1">
                <a:solidFill>
                  <a:srgbClr val="1A1A1A"/>
                </a:solidFill>
                <a:effectLst/>
                <a:latin typeface="Comic Sans MS" panose="030F0702030302020204" pitchFamily="66" charset="0"/>
              </a:rPr>
              <a:t>Волосовец</a:t>
            </a:r>
            <a:r>
              <a:rPr lang="ru-RU" sz="2000" b="0" i="0" dirty="0">
                <a:solidFill>
                  <a:srgbClr val="1A1A1A"/>
                </a:solidFill>
                <a:effectLst/>
                <a:latin typeface="Comic Sans MS" panose="030F0702030302020204" pitchFamily="66" charset="0"/>
              </a:rPr>
              <a:t>. </a:t>
            </a:r>
            <a:r>
              <a:rPr lang="ru-RU" sz="2000" dirty="0">
                <a:solidFill>
                  <a:srgbClr val="1A1A1A"/>
                </a:solidFill>
                <a:latin typeface="Comic Sans MS" panose="030F0702030302020204" pitchFamily="66" charset="0"/>
              </a:rPr>
              <a:t>- </a:t>
            </a:r>
            <a:r>
              <a:rPr lang="ru-RU" sz="2000" b="0" i="0" dirty="0">
                <a:solidFill>
                  <a:srgbClr val="1A1A1A"/>
                </a:solidFill>
                <a:effectLst/>
                <a:latin typeface="Comic Sans MS" panose="030F0702030302020204" pitchFamily="66" charset="0"/>
              </a:rPr>
              <a:t>М.: В. Секачев, 2007.</a:t>
            </a:r>
          </a:p>
          <a:p>
            <a:r>
              <a:rPr lang="ru-RU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Ткаченко</a:t>
            </a:r>
            <a:r>
              <a:rPr lang="ru-RU" sz="2000" dirty="0">
                <a:latin typeface="Comic Sans MS" panose="030F0702030302020204" pitchFamily="66" charset="0"/>
              </a:rPr>
              <a:t> Т. А. </a:t>
            </a:r>
            <a:r>
              <a:rPr lang="ru-RU" sz="2000" i="0" u="none" strike="noStrike" dirty="0">
                <a:solidFill>
                  <a:srgbClr val="070707"/>
                </a:solidFill>
                <a:effectLst/>
                <a:latin typeface="Comic Sans MS" panose="030F0702030302020204" pitchFamily="66" charset="0"/>
              </a:rPr>
              <a:t>Формирование и развитие описательной речи у дошкольников. - </a:t>
            </a:r>
            <a:r>
              <a:rPr lang="ru-RU" sz="2000" i="0" u="none" strike="noStrike" dirty="0" err="1">
                <a:solidFill>
                  <a:srgbClr val="070707"/>
                </a:solidFill>
                <a:effectLst/>
                <a:latin typeface="Comic Sans MS" panose="030F0702030302020204" pitchFamily="66" charset="0"/>
              </a:rPr>
              <a:t>Ростов</a:t>
            </a:r>
            <a:r>
              <a:rPr lang="ru-RU" sz="2000" i="0" u="none" strike="noStrike" dirty="0">
                <a:solidFill>
                  <a:srgbClr val="070707"/>
                </a:solidFill>
                <a:effectLst/>
                <a:latin typeface="Comic Sans MS" panose="030F0702030302020204" pitchFamily="66" charset="0"/>
              </a:rPr>
              <a:t>: Феникс, 2021.</a:t>
            </a:r>
          </a:p>
          <a:p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CBD0B7DE-250E-AAA6-E161-AE7FF9E6E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668" y="4841813"/>
            <a:ext cx="2510657" cy="180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248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11CE42B-AD76-CE52-AA7A-D0442C6F41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0624" y="520731"/>
            <a:ext cx="9619487" cy="5492721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>
                <a:solidFill>
                  <a:schemeClr val="accent2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Связная речь</a:t>
            </a:r>
            <a:r>
              <a:rPr lang="ru-RU" sz="2800" dirty="0">
                <a:solidFill>
                  <a:schemeClr val="accent2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– это сложная форма речевой деятельности. </a:t>
            </a:r>
            <a:endParaRPr lang="ru-RU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ru-RU" dirty="0"/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xmlns="" id="{B65C81DC-C0ED-8D2F-48B3-1A0390216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696" y="1587932"/>
            <a:ext cx="3186684" cy="425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69294A5-23A7-51E7-AC12-35559557C3AE}"/>
              </a:ext>
            </a:extLst>
          </p:cNvPr>
          <p:cNvSpPr txBox="1"/>
          <p:nvPr/>
        </p:nvSpPr>
        <p:spPr>
          <a:xfrm>
            <a:off x="1083564" y="4687112"/>
            <a:ext cx="318668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i="0" dirty="0">
              <a:solidFill>
                <a:srgbClr val="202122"/>
              </a:solidFill>
              <a:effectLst/>
              <a:latin typeface="Comic Sans MS" panose="030F0702030302020204" pitchFamily="66" charset="0"/>
            </a:endParaRPr>
          </a:p>
          <a:p>
            <a:endParaRPr lang="ru-RU" b="1" dirty="0">
              <a:solidFill>
                <a:srgbClr val="202122"/>
              </a:solidFill>
              <a:latin typeface="Comic Sans MS" panose="030F0702030302020204" pitchFamily="66" charset="0"/>
            </a:endParaRPr>
          </a:p>
          <a:p>
            <a:endParaRPr lang="ru-RU" b="1" i="0" dirty="0">
              <a:solidFill>
                <a:srgbClr val="202122"/>
              </a:solidFill>
              <a:effectLst/>
              <a:latin typeface="Comic Sans MS" panose="030F0702030302020204" pitchFamily="66" charset="0"/>
            </a:endParaRPr>
          </a:p>
          <a:p>
            <a:endParaRPr lang="ru-RU" b="1" dirty="0">
              <a:solidFill>
                <a:srgbClr val="202122"/>
              </a:solidFill>
              <a:latin typeface="Comic Sans MS" panose="030F0702030302020204" pitchFamily="66" charset="0"/>
            </a:endParaRPr>
          </a:p>
          <a:p>
            <a:endParaRPr lang="ru-RU" b="1" dirty="0">
              <a:solidFill>
                <a:srgbClr val="202122"/>
              </a:solidFill>
              <a:latin typeface="Comic Sans MS" panose="030F0702030302020204" pitchFamily="66" charset="0"/>
            </a:endParaRPr>
          </a:p>
          <a:p>
            <a:r>
              <a:rPr lang="ru-RU" i="0" dirty="0">
                <a:solidFill>
                  <a:srgbClr val="202122"/>
                </a:solidFill>
                <a:effectLst/>
                <a:latin typeface="Comic Sans MS" panose="030F0702030302020204" pitchFamily="66" charset="0"/>
              </a:rPr>
              <a:t>Феликс Алексеевич Сохин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B5B8438D-C719-4639-11B1-3619969570F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427" y="1953928"/>
            <a:ext cx="5067549" cy="388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E350C1B-8F82-32C5-CF99-736358B36E23}"/>
              </a:ext>
            </a:extLst>
          </p:cNvPr>
          <p:cNvSpPr txBox="1"/>
          <p:nvPr/>
        </p:nvSpPr>
        <p:spPr>
          <a:xfrm>
            <a:off x="5322770" y="1953928"/>
            <a:ext cx="4138864" cy="3785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«Связная речь – это непросто последовательность связанных друг с другом мыслей, которые выражены точными словами в правильно построенных предложениях… Связная речь вбирает в себя все достижения ребенка в овладении родным языком, в освоении его звуковой стороны, словарного запаса  и грамматического строя». </a:t>
            </a:r>
            <a:r>
              <a:rPr lang="ru-RU" sz="1600" dirty="0">
                <a:latin typeface="Comic Sans MS" panose="030F0702030302020204" pitchFamily="66" charset="0"/>
                <a:ea typeface="Times New Roman" panose="02020603050405020304" pitchFamily="18" charset="0"/>
              </a:rPr>
              <a:t>                                 </a:t>
            </a:r>
            <a:r>
              <a:rPr lang="ru-RU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Сохин Ф.А.</a:t>
            </a:r>
          </a:p>
        </p:txBody>
      </p:sp>
    </p:spTree>
    <p:extLst>
      <p:ext uri="{BB962C8B-B14F-4D97-AF65-F5344CB8AC3E}">
        <p14:creationId xmlns:p14="http://schemas.microsoft.com/office/powerpoint/2010/main" val="1921966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9EA47E-DC49-79DF-68CA-9C986966E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609600"/>
            <a:ext cx="8780226" cy="11369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Comic Sans MS" panose="030F0702030302020204" pitchFamily="66" charset="0"/>
              </a:rPr>
              <a:t>Отличительные особенности развития связной речи старших дошкольников с ТНР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3309E96-F4BD-556A-8607-3343103AE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942154" cy="3880773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ru-RU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Отсутствие четкости и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    последовательности изложения;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spcBef>
                <a:spcPts val="0"/>
              </a:spcBef>
            </a:pPr>
            <a:r>
              <a:rPr lang="ru-RU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ошибки языкового оформления;</a:t>
            </a:r>
          </a:p>
          <a:p>
            <a:pPr>
              <a:spcBef>
                <a:spcPts val="0"/>
              </a:spcBef>
            </a:pPr>
            <a:endParaRPr lang="ru-RU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spcBef>
                <a:spcPts val="0"/>
              </a:spcBef>
            </a:pPr>
            <a:r>
              <a:rPr lang="ru-RU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бедность и однообразие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    используемых средств фразовой речи;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spcBef>
                <a:spcPts val="0"/>
              </a:spcBef>
            </a:pPr>
            <a:r>
              <a:rPr lang="ru-RU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трудности программирования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    содержания речевого высказывания.</a:t>
            </a:r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26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!</a:t>
            </a:r>
            <a:r>
              <a:rPr lang="ru-RU" sz="2100" dirty="0">
                <a:solidFill>
                  <a:schemeClr val="tx1"/>
                </a:solidFill>
                <a:latin typeface="Comic Sans MS" panose="030F0702030302020204" pitchFamily="66" charset="0"/>
              </a:rPr>
              <a:t> К моменту поступления в школу связная речь у детей с ТНР должна быть развита.</a:t>
            </a:r>
          </a:p>
        </p:txBody>
      </p:sp>
      <p:pic>
        <p:nvPicPr>
          <p:cNvPr id="9222" name="Picture 6">
            <a:extLst>
              <a:ext uri="{FF2B5EF4-FFF2-40B4-BE49-F238E27FC236}">
                <a16:creationId xmlns:a16="http://schemas.microsoft.com/office/drawing/2014/main" xmlns="" id="{26B88F56-6AEE-09B6-4F55-61EF3AA93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636" y="2313432"/>
            <a:ext cx="3193308" cy="297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357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A6616961-02C1-7BB2-24D5-D19AA3274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34" y="566928"/>
            <a:ext cx="8068434" cy="520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A04372A-121D-1DB7-FECB-7B015A25AD4E}"/>
              </a:ext>
            </a:extLst>
          </p:cNvPr>
          <p:cNvSpPr txBox="1"/>
          <p:nvPr/>
        </p:nvSpPr>
        <p:spPr>
          <a:xfrm>
            <a:off x="3187830" y="1133856"/>
            <a:ext cx="527951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ru-RU" sz="2400" b="0" i="0" dirty="0">
                <a:effectLst/>
                <a:latin typeface="Comic Sans MS" panose="030F0702030302020204" pitchFamily="66" charset="0"/>
              </a:rPr>
              <a:t>«Связная речь у детей не  может быть воспитана сама по себе, так как она  требует четко спланированной </a:t>
            </a:r>
          </a:p>
          <a:p>
            <a:pPr algn="ctr"/>
            <a:r>
              <a:rPr lang="ru-RU" sz="2400" b="0" i="0" dirty="0">
                <a:effectLst/>
                <a:latin typeface="Comic Sans MS" panose="030F0702030302020204" pitchFamily="66" charset="0"/>
              </a:rPr>
              <a:t>систематической работы педагога, предполагающей проведение специальных развивающих занятий по осознанному формированию </a:t>
            </a:r>
          </a:p>
          <a:p>
            <a:pPr algn="ctr"/>
            <a:r>
              <a:rPr lang="ru-RU" sz="2400" b="0" i="0" dirty="0">
                <a:effectLst/>
                <a:latin typeface="Comic Sans MS" panose="030F0702030302020204" pitchFamily="66" charset="0"/>
              </a:rPr>
              <a:t>у детей связной речи».</a:t>
            </a:r>
          </a:p>
          <a:p>
            <a:pPr algn="r"/>
            <a:r>
              <a:rPr lang="ru-RU" sz="2400" b="0" i="0" dirty="0">
                <a:effectLst/>
                <a:latin typeface="Comic Sans MS" panose="030F0702030302020204" pitchFamily="66" charset="0"/>
              </a:rPr>
              <a:t>М. М. Кольцова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xmlns="" id="{FDA44B45-E82A-239D-A36D-1828516FC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69" y="896112"/>
            <a:ext cx="1468290" cy="195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xmlns="" id="{4D6E9412-96F2-A61E-B778-043067A4D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69" y="3211348"/>
            <a:ext cx="1559212" cy="207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249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6875E4-F2D0-94AE-C9DF-AC1A1E91D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823282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ВИДЫ ЗАДАНИЙ ДЛЯ ДЕТЕЙ С ТНР ПРИ РАБОТЕ С СЮЖЕТНОЙ КАРТИНОЙ:</a:t>
            </a:r>
            <a:r>
              <a:rPr lang="ru-RU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1F6940F-B2B8-C750-3B2B-D15B80676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64209"/>
            <a:ext cx="8596668" cy="5193792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Придумать название и начало рассказа.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Составить план рассказа.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Придумать продолжение рассказа.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Придумать рассказ по аналогии.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Составить рассказ от 1 – го лица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единственного числа.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Составить рассказ от 1 – го лица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множественного числа.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Изменить концовку рассказа.</a:t>
            </a:r>
          </a:p>
          <a:p>
            <a:endParaRPr lang="ru-RU"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xmlns="" id="{83A0FAD6-0E33-4D6C-78CB-57AEE0073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864" y="1871029"/>
            <a:ext cx="3252089" cy="437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032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BDC8E6-DA35-861B-E8B5-FF12106D2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ВИДЫ ЗАДАНИЙ ДЛЯ ДЕТЕЙ С ТНР ПРИ РАБОТЕ С СЕРИЕЙ СЮЖЕТНЫХ КАРТИНОК:</a:t>
            </a:r>
            <a:r>
              <a:rPr lang="ru-RU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405011A-713D-03DA-EB3F-6B1F44D540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Составить план рассказа.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Придумать название и начало рассказа.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Составить аналогичный рассказ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без опоры на серию картинок.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Составить рассказ от 1 – го лица.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Придумать продолжение рассказа.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106" name="Picture 10">
            <a:extLst>
              <a:ext uri="{FF2B5EF4-FFF2-40B4-BE49-F238E27FC236}">
                <a16:creationId xmlns:a16="http://schemas.microsoft.com/office/drawing/2014/main" xmlns="" id="{E5E4C119-5F6E-1D57-5253-5C5CDEAD7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952" y="2460353"/>
            <a:ext cx="2757875" cy="358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846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FA4721-91A1-0D54-0B16-FD76157A1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28600"/>
            <a:ext cx="8596668" cy="17018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ВИДЫ ЗАДАНИЙ ДЛЯ ДЕТЕЙ С ТНР ПРИ РАБОТЕ С ТЕКСТАМИ </a:t>
            </a:r>
            <a:br>
              <a:rPr lang="ru-RU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ДЛЯ ПЕРЕСКАЗА:</a:t>
            </a:r>
            <a:r>
              <a:rPr lang="ru-RU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2199970-2BFB-05F3-D297-18993EDE85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1856233"/>
            <a:ext cx="4184035" cy="4645151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Пересказ рассказа по серии сюжетных картин.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Пересказ рассказа по сюжетной картине.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Пересказ текста по опорным предметным картинкам.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Пересказ рассказа по цепочке.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 пересказе дать описание кого-либо, чего-либо (в зависимости от содержания текста).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Придумать продолжение рассказа.</a:t>
            </a: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E228859-BAB7-6F70-8093-5270D5C673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61369" y="1856232"/>
            <a:ext cx="4931855" cy="4868769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3500" b="1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«</a:t>
            </a:r>
            <a:r>
              <a:rPr lang="ru-RU" sz="3500" b="1" dirty="0">
                <a:solidFill>
                  <a:schemeClr val="tx1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Кошка»</a:t>
            </a:r>
            <a:r>
              <a:rPr lang="ru-RU" sz="3500" dirty="0">
                <a:solidFill>
                  <a:schemeClr val="tx1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 (Е. Чарушин) :</a:t>
            </a:r>
            <a:r>
              <a:rPr lang="ru-RU" sz="35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	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35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… Кошка Маруська… в чулане мышь поймала, за это её хозяйка молочком накормила. Сидит Маруська на коврике сытая, довольная, песенки поет – мурлычет, а её котеночек маленький – ему мурлыкать неинтересно. Он сам с собой играет – сам себя за хвост ловит, на всех фыркает, пыжится, топорщится.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3500" u="sng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Творческие задания:</a:t>
            </a:r>
            <a:endParaRPr lang="ru-RU" sz="3500" dirty="0">
              <a:solidFill>
                <a:schemeClr val="tx1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35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В пересказе дать описание кошки и котенка.</a:t>
            </a:r>
          </a:p>
          <a:p>
            <a:pPr algn="just">
              <a:lnSpc>
                <a:spcPct val="150000"/>
              </a:lnSpc>
            </a:pPr>
            <a:r>
              <a:rPr lang="ru-RU" sz="35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Придумать начало рассказа.</a:t>
            </a:r>
          </a:p>
          <a:p>
            <a:pPr algn="just">
              <a:lnSpc>
                <a:spcPct val="150000"/>
              </a:lnSpc>
            </a:pPr>
            <a:r>
              <a:rPr lang="ru-RU" sz="35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Составить загадку про кошку.</a:t>
            </a:r>
          </a:p>
          <a:p>
            <a:endParaRPr lang="ru-RU" dirty="0"/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xmlns="" id="{5E6BADB2-F764-ECAE-3CB6-6782A6075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075" y="4927601"/>
            <a:ext cx="1608957" cy="124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410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A6F7B7A-AB79-1DB2-2C95-6D43DD961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56616"/>
            <a:ext cx="8596668" cy="630936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Comic Sans MS" panose="030F0702030302020204" pitchFamily="66" charset="0"/>
              </a:rPr>
              <a:t>Работа со сказками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109ED89-C559-FA8C-57EE-11F8DBB482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1051560"/>
            <a:ext cx="4306146" cy="519684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600" b="1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«Заяц и черепаха»</a:t>
            </a:r>
            <a:r>
              <a:rPr lang="ru-RU" sz="2600" b="1" dirty="0">
                <a:solidFill>
                  <a:schemeClr val="tx1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(</a:t>
            </a:r>
            <a:r>
              <a:rPr lang="ru-RU" i="1" dirty="0">
                <a:solidFill>
                  <a:schemeClr val="tx1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ингушская народная сказка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):   </a:t>
            </a:r>
            <a:endParaRPr lang="ru-RU" sz="1800" dirty="0">
              <a:solidFill>
                <a:schemeClr val="tx1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	</a:t>
            </a:r>
            <a:r>
              <a:rPr lang="ru-RU" sz="23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Поспорили однажды заяц и черепаха, кто быстрее лесную поляну обежит. Черепаха тронулась в путь, а заяц лежит под кустом, посмеивается: «Спеши, спеши, черепаха, все равно я тебя обгоню». Но пока он так потешался, черепаха, хоть и тихо шла, оказалась у цели. Бросился заяц за нею, да поздно. Бегать-то он умел, но не знал того, что, лежа на месте, и от черепахи можно отстать.                          </a:t>
            </a: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42364FE-85D0-9588-8612-9D50B86588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9970" y="1124713"/>
            <a:ext cx="4703254" cy="474573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2300" u="sng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Творческие задания для детей:</a:t>
            </a:r>
            <a:endParaRPr lang="ru-RU" sz="2300" dirty="0">
              <a:solidFill>
                <a:schemeClr val="tx1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3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Придумать по аналогии сказку про лису и ежа.</a:t>
            </a:r>
          </a:p>
          <a:p>
            <a:pPr algn="just">
              <a:lnSpc>
                <a:spcPct val="150000"/>
              </a:lnSpc>
            </a:pPr>
            <a:r>
              <a:rPr lang="ru-RU" sz="23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Придумать другую концовку сказки.</a:t>
            </a:r>
          </a:p>
          <a:p>
            <a:pPr algn="just">
              <a:lnSpc>
                <a:spcPct val="150000"/>
              </a:lnSpc>
            </a:pPr>
            <a:r>
              <a:rPr lang="ru-RU" sz="2300" dirty="0">
                <a:solidFill>
                  <a:schemeClr val="tx1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Инсценировать сказку.</a:t>
            </a:r>
            <a:endParaRPr lang="ru-RU" sz="2300" dirty="0">
              <a:solidFill>
                <a:schemeClr val="tx1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xmlns="" id="{5CD8FEA1-2249-8A05-6971-EE8C271FD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619" y="3626427"/>
            <a:ext cx="3632381" cy="205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171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88E304-DC7E-0CBE-B3D0-06222F646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19035"/>
            <a:ext cx="8596668" cy="97085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Comic Sans MS" panose="030F0702030302020204" pitchFamily="66" charset="0"/>
              </a:rPr>
              <a:t>Перечень рекомендуемой методической литературы «В помощь педагогу»: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xmlns="" id="{4785F09B-639F-7BC6-1AB3-FE84AAE41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05" y="1506431"/>
            <a:ext cx="1784332" cy="241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xmlns="" id="{28227359-1376-BE1F-08E2-3C21888738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3" r="4960"/>
          <a:stretch/>
        </p:blipFill>
        <p:spPr bwMode="auto">
          <a:xfrm>
            <a:off x="577525" y="4131284"/>
            <a:ext cx="1545336" cy="2307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>
            <a:extLst>
              <a:ext uri="{FF2B5EF4-FFF2-40B4-BE49-F238E27FC236}">
                <a16:creationId xmlns:a16="http://schemas.microsoft.com/office/drawing/2014/main" xmlns="" id="{7CA1696F-1252-719F-EBFC-BC9888DE1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095" y="4182812"/>
            <a:ext cx="1663041" cy="237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>
            <a:extLst>
              <a:ext uri="{FF2B5EF4-FFF2-40B4-BE49-F238E27FC236}">
                <a16:creationId xmlns:a16="http://schemas.microsoft.com/office/drawing/2014/main" xmlns="" id="{2AE5BF6B-D015-1C82-FD54-8504ED6320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>
            <a:extLst>
              <a:ext uri="{FF2B5EF4-FFF2-40B4-BE49-F238E27FC236}">
                <a16:creationId xmlns:a16="http://schemas.microsoft.com/office/drawing/2014/main" xmlns="" id="{AEC4D48C-6DCB-9C6A-FE80-E61427CF178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2">
            <a:extLst>
              <a:ext uri="{FF2B5EF4-FFF2-40B4-BE49-F238E27FC236}">
                <a16:creationId xmlns:a16="http://schemas.microsoft.com/office/drawing/2014/main" xmlns="" id="{C3DB8BDB-6DBF-5920-1F4E-F3127D15512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301A99E-97DA-6F13-85A0-7862AC507D8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46" r="1491"/>
          <a:stretch/>
        </p:blipFill>
        <p:spPr>
          <a:xfrm>
            <a:off x="4271943" y="4182812"/>
            <a:ext cx="1844623" cy="2566730"/>
          </a:xfrm>
          <a:prstGeom prst="rect">
            <a:avLst/>
          </a:prstGeom>
        </p:spPr>
      </p:pic>
      <p:pic>
        <p:nvPicPr>
          <p:cNvPr id="10254" name="Picture 14">
            <a:extLst>
              <a:ext uri="{FF2B5EF4-FFF2-40B4-BE49-F238E27FC236}">
                <a16:creationId xmlns:a16="http://schemas.microsoft.com/office/drawing/2014/main" xmlns="" id="{0061E899-302C-28EF-4F0B-F011709509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5" t="20267" r="27022" b="19467"/>
          <a:stretch/>
        </p:blipFill>
        <p:spPr bwMode="auto">
          <a:xfrm>
            <a:off x="6400800" y="4038600"/>
            <a:ext cx="1844623" cy="240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8" name="Picture 18">
            <a:extLst>
              <a:ext uri="{FF2B5EF4-FFF2-40B4-BE49-F238E27FC236}">
                <a16:creationId xmlns:a16="http://schemas.microsoft.com/office/drawing/2014/main" xmlns="" id="{693C609C-D7B8-8B9C-35B4-2B44ADAEA9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7" r="14297"/>
          <a:stretch/>
        </p:blipFill>
        <p:spPr bwMode="auto">
          <a:xfrm>
            <a:off x="2581480" y="1560028"/>
            <a:ext cx="1784332" cy="248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" name="Picture 20">
            <a:extLst>
              <a:ext uri="{FF2B5EF4-FFF2-40B4-BE49-F238E27FC236}">
                <a16:creationId xmlns:a16="http://schemas.microsoft.com/office/drawing/2014/main" xmlns="" id="{84C592F9-F90C-C001-309E-0C23CF81E9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8" t="4445" r="17689"/>
          <a:stretch/>
        </p:blipFill>
        <p:spPr bwMode="auto">
          <a:xfrm>
            <a:off x="4574368" y="1639453"/>
            <a:ext cx="1451217" cy="214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2" name="Picture 22">
            <a:extLst>
              <a:ext uri="{FF2B5EF4-FFF2-40B4-BE49-F238E27FC236}">
                <a16:creationId xmlns:a16="http://schemas.microsoft.com/office/drawing/2014/main" xmlns="" id="{5B592B14-C107-6BBE-0D66-EF564335BA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7" t="13658" r="8263" b="10228"/>
          <a:stretch/>
        </p:blipFill>
        <p:spPr bwMode="auto">
          <a:xfrm>
            <a:off x="6251263" y="1419272"/>
            <a:ext cx="2840193" cy="262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059500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335</TotalTime>
  <Words>328</Words>
  <Application>Microsoft Office PowerPoint</Application>
  <PresentationFormat>Широкоэкранный</PresentationFormat>
  <Paragraphs>77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Comic Sans MS</vt:lpstr>
      <vt:lpstr>Times New Roman</vt:lpstr>
      <vt:lpstr>Trebuchet MS</vt:lpstr>
      <vt:lpstr>Wingdings 3</vt:lpstr>
      <vt:lpstr>Аспект</vt:lpstr>
      <vt:lpstr>    КОРРЕКЦИОННО-РАЗВИВАЮЩАЯ РАБОТА ПО ФОРМИРОВАНИЮ СВЯЗНОЙ РЕЧИ СТАРШИХ ДОШКОЛЬНИКОВ  С ТНР</vt:lpstr>
      <vt:lpstr>Презентация PowerPoint</vt:lpstr>
      <vt:lpstr>Отличительные особенности развития связной речи старших дошкольников с ТНР</vt:lpstr>
      <vt:lpstr>Презентация PowerPoint</vt:lpstr>
      <vt:lpstr>ВИДЫ ЗАДАНИЙ ДЛЯ ДЕТЕЙ С ТНР ПРИ РАБОТЕ С СЮЖЕТНОЙ КАРТИНОЙ: </vt:lpstr>
      <vt:lpstr>ВИДЫ ЗАДАНИЙ ДЛЯ ДЕТЕЙ С ТНР ПРИ РАБОТЕ С СЕРИЕЙ СЮЖЕТНЫХ КАРТИНОК: </vt:lpstr>
      <vt:lpstr>ВИДЫ ЗАДАНИЙ ДЛЯ ДЕТЕЙ С ТНР ПРИ РАБОТЕ С ТЕКСТАМИ  ДЛЯ ПЕРЕСКАЗА: </vt:lpstr>
      <vt:lpstr>Работа со сказками</vt:lpstr>
      <vt:lpstr>Перечень рекомендуемой методической литературы «В помощь педагогу»:</vt:lpstr>
      <vt:lpstr>Список используемой литературы: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КОРРЕКЦИОННО-РАЗВИВАЮЩАЯ РАБОТА ПО РАЗВИТИЮ СВЯЗНОЙ РЕЧИ СТАРШИХ ДОШКОЛЬНИКОВ  С ТНР</dc:title>
  <dc:creator>Евгений Орешкин</dc:creator>
  <cp:lastModifiedBy>123</cp:lastModifiedBy>
  <cp:revision>5</cp:revision>
  <dcterms:created xsi:type="dcterms:W3CDTF">2024-02-06T14:56:46Z</dcterms:created>
  <dcterms:modified xsi:type="dcterms:W3CDTF">2024-04-18T12:07:10Z</dcterms:modified>
</cp:coreProperties>
</file>